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amp; Subtitle">
    <p:spTree>
      <p:nvGrpSpPr>
        <p:cNvPr id="1" name=""/>
        <p:cNvGrpSpPr/>
        <p:nvPr/>
      </p:nvGrpSpPr>
      <p:grpSpPr>
        <a:xfrm>
          <a:off x="0" y="0"/>
          <a:ext cx="0" cy="0"/>
          <a:chOff x="0" y="0"/>
          <a:chExt cx="0" cy="0"/>
        </a:xfrm>
      </p:grpSpPr>
      <p:sp>
        <p:nvSpPr>
          <p:cNvPr id="11" name="Title Text"/>
          <p:cNvSpPr txBox="1"/>
          <p:nvPr>
            <p:ph type="title"/>
          </p:nvPr>
        </p:nvSpPr>
        <p:spPr>
          <a:xfrm>
            <a:off x="1270000" y="1638300"/>
            <a:ext cx="10464800" cy="3302000"/>
          </a:xfrm>
          <a:prstGeom prst="rect">
            <a:avLst/>
          </a:prstGeom>
        </p:spPr>
        <p:txBody>
          <a:bodyPr anchor="b"/>
          <a:lstStyle/>
          <a:p>
            <a:pPr/>
            <a:r>
              <a:t>Title Text</a:t>
            </a:r>
          </a:p>
        </p:txBody>
      </p:sp>
      <p:sp>
        <p:nvSpPr>
          <p:cNvPr id="12" name="Body Level One…"/>
          <p:cNvSpPr txBox="1"/>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93" name="–Johnny Appleseed"/>
          <p:cNvSpPr txBox="1"/>
          <p:nvPr>
            <p:ph type="body" sz="quarter" idx="21"/>
          </p:nvPr>
        </p:nvSpPr>
        <p:spPr>
          <a:xfrm>
            <a:off x="1270000" y="6362700"/>
            <a:ext cx="10464800" cy="461366"/>
          </a:xfrm>
          <a:prstGeom prst="rect">
            <a:avLst/>
          </a:prstGeom>
        </p:spPr>
        <p:txBody>
          <a:bodyPr anchor="t">
            <a:spAutoFit/>
          </a:bodyPr>
          <a:lstStyle>
            <a:lvl1pPr marL="0" indent="0" algn="ctr">
              <a:spcBef>
                <a:spcPts val="0"/>
              </a:spcBef>
              <a:buSzTx/>
              <a:buNone/>
              <a:defRPr i="1" sz="2400"/>
            </a:lvl1pPr>
          </a:lstStyle>
          <a:p>
            <a:pPr/>
            <a:r>
              <a:t>–Johnny Appleseed</a:t>
            </a:r>
          </a:p>
        </p:txBody>
      </p:sp>
      <p:sp>
        <p:nvSpPr>
          <p:cNvPr id="94" name="“Type a quote here.”"/>
          <p:cNvSpPr txBox="1"/>
          <p:nvPr>
            <p:ph type="body" sz="quarter" idx="22"/>
          </p:nvPr>
        </p:nvSpPr>
        <p:spPr>
          <a:xfrm>
            <a:off x="1270000" y="4267112"/>
            <a:ext cx="10464800" cy="609776"/>
          </a:xfrm>
          <a:prstGeom prst="rect">
            <a:avLst/>
          </a:prstGeom>
        </p:spPr>
        <p:txBody>
          <a:bodyPr>
            <a:spAutoFit/>
          </a:bodyPr>
          <a:lstStyle>
            <a:lvl1pPr marL="0" indent="0" algn="ctr">
              <a:spcBef>
                <a:spcPts val="0"/>
              </a:spcBef>
              <a:buSzTx/>
              <a:buNone/>
              <a:defRPr sz="3400">
                <a:latin typeface="+mn-lt"/>
                <a:ea typeface="+mn-ea"/>
                <a:cs typeface="+mn-cs"/>
                <a:sym typeface="Helvetica Neue Medium"/>
              </a:defRPr>
            </a:lvl1pPr>
          </a:lstStyle>
          <a:p>
            <a:pPr/>
            <a:r>
              <a:t>“Type a quote here.” </a:t>
            </a: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21"/>
          </p:nvPr>
        </p:nvSpPr>
        <p:spPr>
          <a:xfrm>
            <a:off x="-949853" y="0"/>
            <a:ext cx="14904506" cy="9944100"/>
          </a:xfrm>
          <a:prstGeom prst="rect">
            <a:avLst/>
          </a:prstGeom>
        </p:spPr>
        <p:txBody>
          <a:bodyPr lIns="91439" tIns="45719" rIns="91439" bIns="45719" anchor="t">
            <a:noAutofit/>
          </a:bodyPr>
          <a:lstStyle/>
          <a:p>
            <a:pP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1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
    <p:spTree>
      <p:nvGrpSpPr>
        <p:cNvPr id="1" name=""/>
        <p:cNvGrpSpPr/>
        <p:nvPr/>
      </p:nvGrpSpPr>
      <p:grpSpPr>
        <a:xfrm>
          <a:off x="0" y="0"/>
          <a:ext cx="0" cy="0"/>
          <a:chOff x="0" y="0"/>
          <a:chExt cx="0" cy="0"/>
        </a:xfrm>
      </p:grpSpPr>
      <p:sp>
        <p:nvSpPr>
          <p:cNvPr id="20" name="Image"/>
          <p:cNvSpPr/>
          <p:nvPr>
            <p:ph type="pic" idx="21"/>
          </p:nvPr>
        </p:nvSpPr>
        <p:spPr>
          <a:xfrm>
            <a:off x="1622088" y="289099"/>
            <a:ext cx="9753603" cy="6505789"/>
          </a:xfrm>
          <a:prstGeom prst="rect">
            <a:avLst/>
          </a:prstGeom>
        </p:spPr>
        <p:txBody>
          <a:bodyPr lIns="91439" tIns="45719" rIns="91439" bIns="45719" anchor="t">
            <a:noAutofit/>
          </a:bodyPr>
          <a:lstStyle/>
          <a:p>
            <a:pPr/>
          </a:p>
        </p:txBody>
      </p:sp>
      <p:sp>
        <p:nvSpPr>
          <p:cNvPr id="21" name="Title Text"/>
          <p:cNvSpPr txBox="1"/>
          <p:nvPr>
            <p:ph type="title"/>
          </p:nvPr>
        </p:nvSpPr>
        <p:spPr>
          <a:xfrm>
            <a:off x="1270000" y="6718300"/>
            <a:ext cx="10464800" cy="1422400"/>
          </a:xfrm>
          <a:prstGeom prst="rect">
            <a:avLst/>
          </a:prstGeom>
        </p:spPr>
        <p:txBody>
          <a:bodyPr anchor="b"/>
          <a:lstStyle/>
          <a:p>
            <a:pPr/>
            <a:r>
              <a:t>Title Text</a:t>
            </a:r>
          </a:p>
        </p:txBody>
      </p:sp>
      <p:sp>
        <p:nvSpPr>
          <p:cNvPr id="22" name="Body Level One…"/>
          <p:cNvSpPr txBox="1"/>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Center">
    <p:spTree>
      <p:nvGrpSpPr>
        <p:cNvPr id="1" name=""/>
        <p:cNvGrpSpPr/>
        <p:nvPr/>
      </p:nvGrpSpPr>
      <p:grpSpPr>
        <a:xfrm>
          <a:off x="0" y="0"/>
          <a:ext cx="0" cy="0"/>
          <a:chOff x="0" y="0"/>
          <a:chExt cx="0" cy="0"/>
        </a:xfrm>
      </p:grpSpPr>
      <p:sp>
        <p:nvSpPr>
          <p:cNvPr id="30" name="Title Text"/>
          <p:cNvSpPr txBox="1"/>
          <p:nvPr>
            <p:ph type="title"/>
          </p:nvPr>
        </p:nvSpPr>
        <p:spPr>
          <a:xfrm>
            <a:off x="1270000" y="3225800"/>
            <a:ext cx="10464800" cy="3302000"/>
          </a:xfrm>
          <a:prstGeom prst="rect">
            <a:avLst/>
          </a:prstGeom>
        </p:spPr>
        <p:txBody>
          <a:bodyPr/>
          <a:lstStyle/>
          <a:p>
            <a:pPr/>
            <a:r>
              <a:t>Title Text</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
    <p:spTree>
      <p:nvGrpSpPr>
        <p:cNvPr id="1" name=""/>
        <p:cNvGrpSpPr/>
        <p:nvPr/>
      </p:nvGrpSpPr>
      <p:grpSpPr>
        <a:xfrm>
          <a:off x="0" y="0"/>
          <a:ext cx="0" cy="0"/>
          <a:chOff x="0" y="0"/>
          <a:chExt cx="0" cy="0"/>
        </a:xfrm>
      </p:grpSpPr>
      <p:sp>
        <p:nvSpPr>
          <p:cNvPr id="38" name="Image"/>
          <p:cNvSpPr/>
          <p:nvPr>
            <p:ph type="pic" idx="21"/>
          </p:nvPr>
        </p:nvSpPr>
        <p:spPr>
          <a:xfrm>
            <a:off x="2263775" y="613833"/>
            <a:ext cx="12401550" cy="8267701"/>
          </a:xfrm>
          <a:prstGeom prst="rect">
            <a:avLst/>
          </a:prstGeom>
        </p:spPr>
        <p:txBody>
          <a:bodyPr lIns="91439" tIns="45719" rIns="91439" bIns="45719" anchor="t">
            <a:noAutofit/>
          </a:bodyPr>
          <a:lstStyle/>
          <a:p>
            <a:pPr/>
          </a:p>
        </p:txBody>
      </p:sp>
      <p:sp>
        <p:nvSpPr>
          <p:cNvPr id="39" name="Title Text"/>
          <p:cNvSpPr txBox="1"/>
          <p:nvPr>
            <p:ph type="title"/>
          </p:nvPr>
        </p:nvSpPr>
        <p:spPr>
          <a:xfrm>
            <a:off x="952500" y="635000"/>
            <a:ext cx="5334000" cy="3987800"/>
          </a:xfrm>
          <a:prstGeom prst="rect">
            <a:avLst/>
          </a:prstGeom>
        </p:spPr>
        <p:txBody>
          <a:bodyPr anchor="b"/>
          <a:lstStyle>
            <a:lvl1pPr>
              <a:defRPr sz="6000"/>
            </a:lvl1pPr>
          </a:lstStyle>
          <a:p>
            <a:pPr/>
            <a:r>
              <a:t>Title Text</a:t>
            </a:r>
          </a:p>
        </p:txBody>
      </p:sp>
      <p:sp>
        <p:nvSpPr>
          <p:cNvPr id="40" name="Body Level One…"/>
          <p:cNvSpPr txBox="1"/>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Top">
    <p:spTree>
      <p:nvGrpSpPr>
        <p:cNvPr id="1" name=""/>
        <p:cNvGrpSpPr/>
        <p:nvPr/>
      </p:nvGrpSpPr>
      <p:grpSpPr>
        <a:xfrm>
          <a:off x="0" y="0"/>
          <a:ext cx="0" cy="0"/>
          <a:chOff x="0" y="0"/>
          <a:chExt cx="0" cy="0"/>
        </a:xfrm>
      </p:grpSpPr>
      <p:sp>
        <p:nvSpPr>
          <p:cNvPr id="48" name="Title Text"/>
          <p:cNvSpPr txBox="1"/>
          <p:nvPr>
            <p:ph type="title"/>
          </p:nvPr>
        </p:nvSpPr>
        <p:spPr>
          <a:prstGeom prst="rect">
            <a:avLst/>
          </a:prstGeom>
        </p:spPr>
        <p:txBody>
          <a:bodyPr/>
          <a:lstStyle/>
          <a:p>
            <a:pPr/>
            <a:r>
              <a:t>Title Text</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56" name="Title Text"/>
          <p:cNvSpPr txBox="1"/>
          <p:nvPr>
            <p:ph type="title"/>
          </p:nvPr>
        </p:nvSpPr>
        <p:spPr>
          <a:prstGeom prst="rect">
            <a:avLst/>
          </a:prstGeom>
        </p:spPr>
        <p:txBody>
          <a:bodyPr/>
          <a:lstStyle/>
          <a:p>
            <a:pPr/>
            <a:r>
              <a:t>Title Text</a:t>
            </a:r>
          </a:p>
        </p:txBody>
      </p:sp>
      <p:sp>
        <p:nvSpPr>
          <p:cNvPr id="57"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5" name="Image"/>
          <p:cNvSpPr/>
          <p:nvPr>
            <p:ph type="pic" idx="21"/>
          </p:nvPr>
        </p:nvSpPr>
        <p:spPr>
          <a:xfrm>
            <a:off x="4086225" y="2586566"/>
            <a:ext cx="9429750" cy="6286501"/>
          </a:xfrm>
          <a:prstGeom prst="rect">
            <a:avLst/>
          </a:prstGeom>
        </p:spPr>
        <p:txBody>
          <a:bodyPr lIns="91439" tIns="45719" rIns="91439" bIns="45719" anchor="t">
            <a:noAutofit/>
          </a:bodyPr>
          <a:lstStyle/>
          <a:p>
            <a:pPr/>
          </a:p>
        </p:txBody>
      </p:sp>
      <p:sp>
        <p:nvSpPr>
          <p:cNvPr id="66" name="Title Text"/>
          <p:cNvSpPr txBox="1"/>
          <p:nvPr>
            <p:ph type="title"/>
          </p:nvPr>
        </p:nvSpPr>
        <p:spPr>
          <a:prstGeom prst="rect">
            <a:avLst/>
          </a:prstGeom>
        </p:spPr>
        <p:txBody>
          <a:bodyPr/>
          <a:lstStyle/>
          <a:p>
            <a:pPr/>
            <a:r>
              <a:t>Title Text</a:t>
            </a:r>
          </a:p>
        </p:txBody>
      </p:sp>
      <p:sp>
        <p:nvSpPr>
          <p:cNvPr id="67" name="Body Level One…"/>
          <p:cNvSpPr txBox="1"/>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lide Number"/>
          <p:cNvSpPr txBox="1"/>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75" name="Body Level One…"/>
          <p:cNvSpPr txBox="1"/>
          <p:nvPr>
            <p:ph type="body" idx="1"/>
          </p:nvPr>
        </p:nvSpPr>
        <p:spPr>
          <a:xfrm>
            <a:off x="952500" y="1270000"/>
            <a:ext cx="11099800" cy="72136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83" name="Image"/>
          <p:cNvSpPr/>
          <p:nvPr>
            <p:ph type="pic" sz="quarter" idx="21"/>
          </p:nvPr>
        </p:nvSpPr>
        <p:spPr>
          <a:xfrm>
            <a:off x="6680200" y="5029200"/>
            <a:ext cx="6054748" cy="4038600"/>
          </a:xfrm>
          <a:prstGeom prst="rect">
            <a:avLst/>
          </a:prstGeom>
        </p:spPr>
        <p:txBody>
          <a:bodyPr lIns="91439" tIns="45719" rIns="91439" bIns="45719" anchor="t">
            <a:noAutofit/>
          </a:bodyPr>
          <a:lstStyle/>
          <a:p>
            <a:pPr/>
          </a:p>
        </p:txBody>
      </p:sp>
      <p:sp>
        <p:nvSpPr>
          <p:cNvPr id="84" name="Image"/>
          <p:cNvSpPr/>
          <p:nvPr>
            <p:ph type="pic" sz="quarter" idx="22"/>
          </p:nvPr>
        </p:nvSpPr>
        <p:spPr>
          <a:xfrm>
            <a:off x="6502400" y="889000"/>
            <a:ext cx="5867400" cy="3911601"/>
          </a:xfrm>
          <a:prstGeom prst="rect">
            <a:avLst/>
          </a:prstGeom>
        </p:spPr>
        <p:txBody>
          <a:bodyPr lIns="91439" tIns="45719" rIns="91439" bIns="45719" anchor="t">
            <a:noAutofit/>
          </a:bodyPr>
          <a:lstStyle/>
          <a:p>
            <a:pPr/>
          </a:p>
        </p:txBody>
      </p:sp>
      <p:sp>
        <p:nvSpPr>
          <p:cNvPr id="85" name="Image"/>
          <p:cNvSpPr/>
          <p:nvPr>
            <p:ph type="pic" idx="23"/>
          </p:nvPr>
        </p:nvSpPr>
        <p:spPr>
          <a:xfrm>
            <a:off x="-2374900" y="889000"/>
            <a:ext cx="11982450" cy="7988300"/>
          </a:xfrm>
          <a:prstGeom prst="rect">
            <a:avLst/>
          </a:prstGeom>
        </p:spPr>
        <p:txBody>
          <a:bodyPr lIns="91439" tIns="45719" rIns="91439" bIns="45719" anchor="t">
            <a:noAutofit/>
          </a:bodyPr>
          <a:lstStyle/>
          <a:p>
            <a:pP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Body Level One…"/>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1pPr>
      <a:lvl2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2pPr>
      <a:lvl3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3pPr>
      <a:lvl4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4pPr>
      <a:lvl5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5pPr>
      <a:lvl6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6pPr>
      <a:lvl7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7pPr>
      <a:lvl8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8pPr>
      <a:lvl9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9pPr>
    </p:bodyStyle>
    <p:otherStyle>
      <a:lvl1pPr marL="0" marR="0" indent="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2.png"/><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GTDT - a small desktop amp"/>
          <p:cNvSpPr txBox="1"/>
          <p:nvPr/>
        </p:nvSpPr>
        <p:spPr>
          <a:xfrm>
            <a:off x="2166557" y="646911"/>
            <a:ext cx="8396936" cy="82051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800"/>
            </a:lvl1pPr>
          </a:lstStyle>
          <a:p>
            <a:pPr/>
            <a:r>
              <a:t>GTDT - a small desktop amp</a:t>
            </a:r>
          </a:p>
        </p:txBody>
      </p:sp>
      <p:sp>
        <p:nvSpPr>
          <p:cNvPr id="120" name="Gary Tuttle"/>
          <p:cNvSpPr txBox="1"/>
          <p:nvPr/>
        </p:nvSpPr>
        <p:spPr>
          <a:xfrm>
            <a:off x="5264073" y="3559943"/>
            <a:ext cx="2476654" cy="64713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600"/>
            </a:lvl1pPr>
          </a:lstStyle>
          <a:p>
            <a:pPr/>
            <a:r>
              <a:t>Gary Tuttle</a:t>
            </a:r>
          </a:p>
        </p:txBody>
      </p:sp>
      <p:sp>
        <p:nvSpPr>
          <p:cNvPr id="121" name="Aug. 23, 2020"/>
          <p:cNvSpPr txBox="1"/>
          <p:nvPr/>
        </p:nvSpPr>
        <p:spPr>
          <a:xfrm>
            <a:off x="4996611" y="2437079"/>
            <a:ext cx="3011578" cy="64713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600"/>
            </a:lvl1pPr>
          </a:lstStyle>
          <a:p>
            <a:pPr/>
            <a:r>
              <a:t>Aug. 23, 2020</a:t>
            </a:r>
          </a:p>
        </p:txBody>
      </p:sp>
      <p:sp>
        <p:nvSpPr>
          <p:cNvPr id="122" name="EE 333"/>
          <p:cNvSpPr txBox="1"/>
          <p:nvPr/>
        </p:nvSpPr>
        <p:spPr>
          <a:xfrm>
            <a:off x="5704128" y="1684849"/>
            <a:ext cx="1596544" cy="64713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600"/>
            </a:lvl1pPr>
          </a:lstStyle>
          <a:p>
            <a:pPr/>
            <a:r>
              <a:t>EE 333</a:t>
            </a:r>
          </a:p>
        </p:txBody>
      </p:sp>
      <p:pic>
        <p:nvPicPr>
          <p:cNvPr id="123" name="cartoon_tuttle.png" descr="cartoon_tuttle.png"/>
          <p:cNvPicPr>
            <a:picLocks noChangeAspect="1"/>
          </p:cNvPicPr>
          <p:nvPr/>
        </p:nvPicPr>
        <p:blipFill>
          <a:blip r:embed="rId2">
            <a:extLst/>
          </a:blip>
          <a:stretch>
            <a:fillRect/>
          </a:stretch>
        </p:blipFill>
        <p:spPr>
          <a:xfrm>
            <a:off x="4237340" y="4887293"/>
            <a:ext cx="4255371" cy="3607815"/>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5" name="Abstract"/>
          <p:cNvSpPr txBox="1"/>
          <p:nvPr/>
        </p:nvSpPr>
        <p:spPr>
          <a:xfrm>
            <a:off x="5035592" y="311107"/>
            <a:ext cx="2597812" cy="82051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800"/>
            </a:lvl1pPr>
          </a:lstStyle>
          <a:p>
            <a:pPr/>
            <a:r>
              <a:t>Abstract</a:t>
            </a:r>
          </a:p>
        </p:txBody>
      </p:sp>
      <p:sp>
        <p:nvSpPr>
          <p:cNvPr id="126" name="The goal of this project is to design an “un-complicated” low-power stereo amplifier that can be built by members of the Audio Club.  Many of these students are sophomores or juniors — just taking EE 201 and EE 230 — and do not have extensive circuit exp"/>
          <p:cNvSpPr txBox="1"/>
          <p:nvPr/>
        </p:nvSpPr>
        <p:spPr>
          <a:xfrm>
            <a:off x="1232489" y="1778836"/>
            <a:ext cx="10539822" cy="720471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lvl1pPr algn="l" defTabSz="457200">
              <a:defRPr b="0" sz="2800">
                <a:latin typeface="Optima"/>
                <a:ea typeface="Optima"/>
                <a:cs typeface="Optima"/>
                <a:sym typeface="Optima"/>
              </a:defRPr>
            </a:lvl1pPr>
          </a:lstStyle>
          <a:p>
            <a:pPr/>
            <a:r>
              <a:t>The goal of this project is to design an “un-complicated” low-power stereo amplifier that can be built by members of the Audio Club.  Many of these students are sophomores or juniors — just taking EE 201 and EE 230 — and do not have extensive circuit experience.  The idea is to have a design that is “uncomplicated” in the sense that an EE 230 student would understand the basic principles. The design should use minimal parts and require minimal skills to build the circuit on perf board or a PCB. Even though the design is simple, the amp should produce “decent” sound. In order to meet the primary goal of simplicity, the amplifier will: a) work off of a single supply, b) use op amps for voltage gain, c) use class B push-pull output stages (with no biasing), d) not have any external switches or knobs — just connectors for power in, music in, and music out.  The final design will be buildable on a perf board or printed circuit board and will include an enclosure and all of the necessary connectors.</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Specifications"/>
          <p:cNvSpPr txBox="1"/>
          <p:nvPr/>
        </p:nvSpPr>
        <p:spPr>
          <a:xfrm>
            <a:off x="4227286" y="204260"/>
            <a:ext cx="4244951" cy="82051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800"/>
            </a:lvl1pPr>
          </a:lstStyle>
          <a:p>
            <a:pPr/>
            <a:r>
              <a:t>Specifications</a:t>
            </a:r>
          </a:p>
        </p:txBody>
      </p:sp>
      <p:sp>
        <p:nvSpPr>
          <p:cNvPr id="129" name="The circuit will work off of a single 15-V power supply regulated with a simple linear regulator, with several options for input power: 12-VRMS “wall plug” transformer, an 18-V DC wall plug”, or two 9-V batteries.…"/>
          <p:cNvSpPr txBox="1"/>
          <p:nvPr/>
        </p:nvSpPr>
        <p:spPr>
          <a:xfrm>
            <a:off x="1232489" y="1046625"/>
            <a:ext cx="10539822" cy="856449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p>
            <a:pPr marL="457200" indent="-228600" algn="l" defTabSz="457200">
              <a:spcBef>
                <a:spcPts val="1800"/>
              </a:spcBef>
              <a:buSzPct val="75000"/>
              <a:buChar char="•"/>
              <a:defRPr b="0">
                <a:latin typeface="Optima"/>
                <a:ea typeface="Optima"/>
                <a:cs typeface="Optima"/>
                <a:sym typeface="Optima"/>
              </a:defRPr>
            </a:pPr>
            <a:r>
              <a:t>The circuit will work off of a single 15-V power supply regulated with a simple linear regulator, with several options for input power: 12-V</a:t>
            </a:r>
            <a:r>
              <a:rPr baseline="-5999"/>
              <a:t>RMS</a:t>
            </a:r>
            <a:r>
              <a:t> “wall plug” transformer, an 18-V DC wall plug”, or two 9-V batteries.</a:t>
            </a:r>
          </a:p>
          <a:p>
            <a:pPr marL="457200" indent="-228600" algn="l" defTabSz="457200">
              <a:spcBef>
                <a:spcPts val="1800"/>
              </a:spcBef>
              <a:buSzPct val="75000"/>
              <a:buChar char="•"/>
              <a:defRPr b="0">
                <a:latin typeface="Optima"/>
                <a:ea typeface="Optima"/>
                <a:cs typeface="Optima"/>
                <a:sym typeface="Optima"/>
              </a:defRPr>
            </a:pPr>
            <a:r>
              <a:t>The input to the circuit will be a standard line-level analog stereo audio signal.  The output will drive a set of small stereo speakers.</a:t>
            </a:r>
          </a:p>
          <a:p>
            <a:pPr marL="457200" indent="-228600" algn="l" defTabSz="457200">
              <a:spcBef>
                <a:spcPts val="1800"/>
              </a:spcBef>
              <a:buSzPct val="75000"/>
              <a:buChar char="•"/>
              <a:defRPr b="0">
                <a:latin typeface="Optima"/>
                <a:ea typeface="Optima"/>
                <a:cs typeface="Optima"/>
                <a:sym typeface="Optima"/>
              </a:defRPr>
            </a:pPr>
            <a:r>
              <a:t>The voltage amplification will be provided by non-inverting op-amp circuits with gain of 16 (= 24 dB).</a:t>
            </a:r>
          </a:p>
          <a:p>
            <a:pPr marL="457200" indent="-228600" algn="l" defTabSz="457200">
              <a:spcBef>
                <a:spcPts val="1800"/>
              </a:spcBef>
              <a:buSzPct val="75000"/>
              <a:buChar char="•"/>
              <a:defRPr b="0">
                <a:latin typeface="Optima"/>
                <a:ea typeface="Optima"/>
                <a:cs typeface="Optima"/>
                <a:sym typeface="Optima"/>
              </a:defRPr>
            </a:pPr>
            <a:r>
              <a:t>Output current will be supplied by class B amplifier stages.  (There will be no extra biasing to make A-B outputs.  The circuit will rely on feedback to minimize cross-over distortion.)</a:t>
            </a:r>
          </a:p>
          <a:p>
            <a:pPr marL="457200" indent="-228600" algn="l" defTabSz="457200">
              <a:spcBef>
                <a:spcPts val="1800"/>
              </a:spcBef>
              <a:buSzPct val="75000"/>
              <a:buChar char="•"/>
              <a:defRPr b="0">
                <a:latin typeface="Optima"/>
                <a:ea typeface="Optima"/>
                <a:cs typeface="Optima"/>
                <a:sym typeface="Optima"/>
              </a:defRPr>
            </a:pPr>
            <a:r>
              <a:t>The outputs should be able to drive a speaker load of 4 Ω and provide an output power of at least 2 W per channel.</a:t>
            </a:r>
          </a:p>
          <a:p>
            <a:pPr marL="457200" indent="-228600" algn="l" defTabSz="457200">
              <a:spcBef>
                <a:spcPts val="1800"/>
              </a:spcBef>
              <a:buSzPct val="75000"/>
              <a:buChar char="•"/>
              <a:defRPr b="0">
                <a:latin typeface="Optima"/>
                <a:ea typeface="Optima"/>
                <a:cs typeface="Optima"/>
                <a:sym typeface="Optima"/>
              </a:defRPr>
            </a:pPr>
            <a:r>
              <a:t>Total Harmonic Distortion at 1 kHz should be less than 1%.</a:t>
            </a:r>
          </a:p>
          <a:p>
            <a:pPr marL="457200" indent="-228600" algn="l" defTabSz="457200">
              <a:spcBef>
                <a:spcPts val="1800"/>
              </a:spcBef>
              <a:buSzPct val="75000"/>
              <a:buChar char="•"/>
              <a:defRPr b="0">
                <a:latin typeface="Optima"/>
                <a:ea typeface="Optima"/>
                <a:cs typeface="Optima"/>
                <a:sym typeface="Optima"/>
              </a:defRPr>
            </a:pPr>
            <a:r>
              <a:t>The output transistors should not require heat sinks.</a:t>
            </a:r>
          </a:p>
          <a:p>
            <a:pPr marL="457200" indent="-228600" algn="l" defTabSz="457200">
              <a:spcBef>
                <a:spcPts val="1800"/>
              </a:spcBef>
              <a:buSzPct val="75000"/>
              <a:buChar char="•"/>
              <a:defRPr b="0">
                <a:latin typeface="Optima"/>
                <a:ea typeface="Optima"/>
                <a:cs typeface="Optima"/>
                <a:sym typeface="Optima"/>
              </a:defRPr>
            </a:pPr>
            <a:r>
              <a:t>No on-off switch or volume control will be provided in the basic circuit.  (These can be added as later options.)</a:t>
            </a:r>
          </a:p>
          <a:p>
            <a:pPr marL="457200" indent="-228600" algn="l" defTabSz="457200">
              <a:spcBef>
                <a:spcPts val="1800"/>
              </a:spcBef>
              <a:buSzPct val="75000"/>
              <a:buChar char="•"/>
              <a:defRPr b="0">
                <a:latin typeface="Optima"/>
                <a:ea typeface="Optima"/>
                <a:cs typeface="Optima"/>
                <a:sym typeface="Optima"/>
              </a:defRPr>
            </a:pPr>
            <a:r>
              <a:t>The input will be capacitively coupled to protect input devices (cell phones, etc.) </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1" name="Testing plan"/>
          <p:cNvSpPr txBox="1"/>
          <p:nvPr/>
        </p:nvSpPr>
        <p:spPr>
          <a:xfrm>
            <a:off x="4696002" y="204260"/>
            <a:ext cx="3612796" cy="82051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800"/>
            </a:lvl1pPr>
          </a:lstStyle>
          <a:p>
            <a:pPr/>
            <a:r>
              <a:t>Testing plan</a:t>
            </a:r>
          </a:p>
        </p:txBody>
      </p:sp>
      <p:sp>
        <p:nvSpPr>
          <p:cNvPr id="132" name="Power supply voltage — check specifically for the 15-V output of the regulator using 12-VRMS transformer, 18-V DC, and 2 9-V batteries.…"/>
          <p:cNvSpPr txBox="1"/>
          <p:nvPr/>
        </p:nvSpPr>
        <p:spPr>
          <a:xfrm>
            <a:off x="1232489" y="1106771"/>
            <a:ext cx="10539822" cy="7814808"/>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spAutoFit/>
          </a:bodyPr>
          <a:lstStyle/>
          <a:p>
            <a:pPr marL="457200" indent="-228600" algn="l" defTabSz="457200">
              <a:spcBef>
                <a:spcPts val="1400"/>
              </a:spcBef>
              <a:buSzPct val="100000"/>
              <a:buChar char="•"/>
              <a:defRPr b="0">
                <a:latin typeface="Optima"/>
                <a:ea typeface="Optima"/>
                <a:cs typeface="Optima"/>
                <a:sym typeface="Optima"/>
              </a:defRPr>
            </a:pPr>
            <a:r>
              <a:t>Power supply voltage — check specifically for the 15-V output of the regulator using 12-V</a:t>
            </a:r>
            <a:r>
              <a:rPr baseline="-5999"/>
              <a:t>RMS</a:t>
            </a:r>
            <a:r>
              <a:t> transformer, 18-V DC, and 2 9-V batteries.</a:t>
            </a:r>
          </a:p>
          <a:p>
            <a:pPr marL="457200" indent="-228600" algn="l" defTabSz="457200">
              <a:spcBef>
                <a:spcPts val="1400"/>
              </a:spcBef>
              <a:buSzPct val="100000"/>
              <a:buChar char="•"/>
              <a:defRPr b="0">
                <a:latin typeface="Optima"/>
                <a:ea typeface="Optima"/>
                <a:cs typeface="Optima"/>
                <a:sym typeface="Optima"/>
              </a:defRPr>
            </a:pPr>
            <a:r>
              <a:t>Regulator drop out.  How low can the input supply voltage drop before the regulator ceases to function properly?</a:t>
            </a:r>
          </a:p>
          <a:p>
            <a:pPr marL="457200" indent="-228600" algn="l" defTabSz="457200">
              <a:spcBef>
                <a:spcPts val="1400"/>
              </a:spcBef>
              <a:buSzPct val="100000"/>
              <a:buChar char="•"/>
              <a:defRPr b="0">
                <a:latin typeface="Optima"/>
                <a:ea typeface="Optima"/>
                <a:cs typeface="Optima"/>
                <a:sym typeface="Optima"/>
              </a:defRPr>
            </a:pPr>
            <a:r>
              <a:t>DC voltages in the circuit, to make certain that the single-supply approach is working properly.</a:t>
            </a:r>
          </a:p>
          <a:p>
            <a:pPr marL="457200" indent="-228600" algn="l" defTabSz="457200">
              <a:spcBef>
                <a:spcPts val="1400"/>
              </a:spcBef>
              <a:buSzPct val="100000"/>
              <a:buChar char="•"/>
              <a:defRPr b="0">
                <a:latin typeface="Optima"/>
                <a:ea typeface="Optima"/>
                <a:cs typeface="Optima"/>
                <a:sym typeface="Optima"/>
              </a:defRPr>
            </a:pPr>
            <a:r>
              <a:t>Maximum sinusoidal output amplitude before clipping, both unloaded and with a 4-Ω load (simulating a speaker) at the output.</a:t>
            </a:r>
          </a:p>
          <a:p>
            <a:pPr marL="457200" indent="-228600" algn="l" defTabSz="457200">
              <a:spcBef>
                <a:spcPts val="1400"/>
              </a:spcBef>
              <a:buSzPct val="100000"/>
              <a:buChar char="•"/>
              <a:defRPr b="0">
                <a:latin typeface="Optima"/>
                <a:ea typeface="Optima"/>
                <a:cs typeface="Optima"/>
                <a:sym typeface="Optima"/>
              </a:defRPr>
            </a:pPr>
            <a:r>
              <a:t>Frequency response of the amplifier gain from 1 Hz to 100 kHz, checking for the low-frequency roll-off and for any variations in the gain over the audio frequency range.  Frequency response will be measured with the output  unloaded and then again with loaded with a 4-Ω load test resistor.</a:t>
            </a:r>
          </a:p>
          <a:p>
            <a:pPr marL="457200" indent="-228600" algn="l" defTabSz="457200">
              <a:spcBef>
                <a:spcPts val="1400"/>
              </a:spcBef>
              <a:buSzPct val="100000"/>
              <a:buChar char="•"/>
              <a:defRPr b="0">
                <a:latin typeface="Optima"/>
                <a:ea typeface="Optima"/>
                <a:cs typeface="Optima"/>
                <a:sym typeface="Optima"/>
              </a:defRPr>
            </a:pPr>
            <a:r>
              <a:t>Total Harmonic Distortion of the output under fully loaded conditions at frequency of 1 kHz.</a:t>
            </a:r>
          </a:p>
          <a:p>
            <a:pPr marL="457200" indent="-228600" algn="l" defTabSz="457200">
              <a:spcBef>
                <a:spcPts val="1400"/>
              </a:spcBef>
              <a:buSzPct val="100000"/>
              <a:buChar char="•"/>
              <a:defRPr b="0">
                <a:latin typeface="Optima"/>
                <a:ea typeface="Optima"/>
                <a:cs typeface="Optima"/>
                <a:sym typeface="Optima"/>
              </a:defRPr>
            </a:pPr>
            <a:r>
              <a:t>Finally, we will do a qualitative heat dissipation measurement — basically a “finger test” of the temperature of the output BJTs when running under full-load conditions for an extended time.  Here we are checking to see if a heat sink might be necessary.</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4" name="Preliminary schematics"/>
          <p:cNvSpPr txBox="1"/>
          <p:nvPr/>
        </p:nvSpPr>
        <p:spPr>
          <a:xfrm>
            <a:off x="2917280" y="311107"/>
            <a:ext cx="6895491" cy="82051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4800"/>
            </a:lvl1pPr>
          </a:lstStyle>
          <a:p>
            <a:pPr/>
            <a:r>
              <a:t>Preliminary schematics</a:t>
            </a:r>
          </a:p>
        </p:txBody>
      </p:sp>
      <p:pic>
        <p:nvPicPr>
          <p:cNvPr id="135" name="Image" descr="Image"/>
          <p:cNvPicPr>
            <a:picLocks noChangeAspect="1"/>
          </p:cNvPicPr>
          <p:nvPr/>
        </p:nvPicPr>
        <p:blipFill>
          <a:blip r:embed="rId2">
            <a:extLst/>
          </a:blip>
          <a:stretch>
            <a:fillRect/>
          </a:stretch>
        </p:blipFill>
        <p:spPr>
          <a:xfrm>
            <a:off x="6167288" y="1781299"/>
            <a:ext cx="5168268" cy="3977879"/>
          </a:xfrm>
          <a:prstGeom prst="rect">
            <a:avLst/>
          </a:prstGeom>
          <a:ln w="12700">
            <a:miter lim="400000"/>
          </a:ln>
        </p:spPr>
      </p:pic>
      <p:pic>
        <p:nvPicPr>
          <p:cNvPr id="136" name="Image" descr="Image"/>
          <p:cNvPicPr>
            <a:picLocks noChangeAspect="1"/>
          </p:cNvPicPr>
          <p:nvPr/>
        </p:nvPicPr>
        <p:blipFill>
          <a:blip r:embed="rId3">
            <a:extLst/>
          </a:blip>
          <a:stretch>
            <a:fillRect/>
          </a:stretch>
        </p:blipFill>
        <p:spPr>
          <a:xfrm>
            <a:off x="3390532" y="6408852"/>
            <a:ext cx="6854540" cy="2082622"/>
          </a:xfrm>
          <a:prstGeom prst="rect">
            <a:avLst/>
          </a:prstGeom>
          <a:ln w="12700">
            <a:miter lim="400000"/>
          </a:ln>
        </p:spPr>
      </p:pic>
      <p:sp>
        <p:nvSpPr>
          <p:cNvPr id="137" name="Amplifier section (one channel)"/>
          <p:cNvSpPr txBox="1"/>
          <p:nvPr/>
        </p:nvSpPr>
        <p:spPr>
          <a:xfrm>
            <a:off x="576143" y="3501632"/>
            <a:ext cx="5168268" cy="53721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800">
                <a:latin typeface="Optima"/>
                <a:ea typeface="Optima"/>
                <a:cs typeface="Optima"/>
                <a:sym typeface="Optima"/>
              </a:defRPr>
            </a:lvl1pPr>
          </a:lstStyle>
          <a:p>
            <a:pPr/>
            <a:r>
              <a:t>Amplifier section (one channel)</a:t>
            </a:r>
          </a:p>
        </p:txBody>
      </p:sp>
      <p:sp>
        <p:nvSpPr>
          <p:cNvPr id="138" name="power section"/>
          <p:cNvSpPr txBox="1"/>
          <p:nvPr/>
        </p:nvSpPr>
        <p:spPr>
          <a:xfrm>
            <a:off x="687879" y="7181556"/>
            <a:ext cx="2331637" cy="53721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defTabSz="457200">
              <a:defRPr b="0" sz="2800">
                <a:latin typeface="Optima"/>
                <a:ea typeface="Optima"/>
                <a:cs typeface="Optima"/>
                <a:sym typeface="Optima"/>
              </a:defRPr>
            </a:lvl1pPr>
          </a:lstStyle>
          <a:p>
            <a:pPr/>
            <a:r>
              <a:t>power section</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